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70" r:id="rId10"/>
    <p:sldId id="280" r:id="rId11"/>
    <p:sldId id="281" r:id="rId12"/>
    <p:sldId id="268" r:id="rId13"/>
    <p:sldId id="272" r:id="rId14"/>
    <p:sldId id="275" r:id="rId15"/>
    <p:sldId id="276" r:id="rId16"/>
    <p:sldId id="277" r:id="rId17"/>
    <p:sldId id="283" r:id="rId18"/>
    <p:sldId id="288" r:id="rId19"/>
    <p:sldId id="285" r:id="rId20"/>
    <p:sldId id="286" r:id="rId21"/>
    <p:sldId id="287" r:id="rId22"/>
    <p:sldId id="278" r:id="rId23"/>
    <p:sldId id="307" r:id="rId24"/>
    <p:sldId id="282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6" r:id="rId41"/>
    <p:sldId id="304" r:id="rId42"/>
    <p:sldId id="305" r:id="rId43"/>
    <p:sldId id="308" r:id="rId44"/>
    <p:sldId id="309" r:id="rId4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1F2F97-9504-4BE4-ACBD-FC847630EF99}">
          <p14:sldIdLst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70"/>
            <p14:sldId id="280"/>
            <p14:sldId id="281"/>
            <p14:sldId id="268"/>
            <p14:sldId id="272"/>
            <p14:sldId id="275"/>
            <p14:sldId id="276"/>
            <p14:sldId id="277"/>
            <p14:sldId id="283"/>
            <p14:sldId id="288"/>
            <p14:sldId id="285"/>
            <p14:sldId id="286"/>
            <p14:sldId id="287"/>
            <p14:sldId id="278"/>
            <p14:sldId id="307"/>
            <p14:sldId id="282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6"/>
            <p14:sldId id="304"/>
            <p14:sldId id="305"/>
            <p14:sldId id="308"/>
            <p14:sldId id="30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91" d="100"/>
          <a:sy n="91" d="100"/>
        </p:scale>
        <p:origin x="-744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EDDDC-5E91-4B00-926F-B953CAD2EE05}" type="datetimeFigureOut">
              <a:rPr lang="ru-RU" smtClean="0"/>
              <a:t>03.04.2019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1A17C-9055-4EA3-812C-676D23C49BF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095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1A17C-9055-4EA3-812C-676D23C49BF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457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gif"/><Relationship Id="rId4" Type="http://schemas.openxmlformats.org/officeDocument/2006/relationships/image" Target="../media/image7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alphaModFix amt="85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1253875057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-16961"/>
            <a:ext cx="9144000" cy="5160461"/>
          </a:xfrm>
          <a:prstGeom prst="rect">
            <a:avLst/>
          </a:prstGeom>
          <a:ln w="762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Рисунок 10" descr="04d29a8ecec547369442738337daba42.gif"/>
          <p:cNvPicPr>
            <a:picLocks noChangeAspect="1"/>
          </p:cNvPicPr>
          <p:nvPr userDrawn="1"/>
        </p:nvPicPr>
        <p:blipFill>
          <a:blip r:embed="rId4" cstate="print">
            <a:lum bright="20000"/>
          </a:blip>
          <a:stretch>
            <a:fillRect/>
          </a:stretch>
        </p:blipFill>
        <p:spPr>
          <a:xfrm rot="20653475">
            <a:off x="5219660" y="-60398"/>
            <a:ext cx="2085461" cy="18750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14" name="Рисунок 13" descr="8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884368" y="0"/>
            <a:ext cx="1152128" cy="1056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05979"/>
            <a:ext cx="6923112" cy="8572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200151"/>
            <a:ext cx="7848872" cy="339447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49492"/>
            <a:ext cx="6779096" cy="8572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44A4738-836B-40B9-BBC4-0581E9BD5787}" type="datetimeFigureOut">
              <a:rPr lang="ru-RU" smtClean="0"/>
              <a:pPr/>
              <a:t>03.04.2019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3854376-58F3-48B5-B493-3BE4F3E3181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sm_full.gif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7343" y="195486"/>
            <a:ext cx="1215138" cy="1296144"/>
          </a:xfrm>
          <a:prstGeom prst="rect">
            <a:avLst/>
          </a:prstGeom>
        </p:spPr>
      </p:pic>
      <p:pic>
        <p:nvPicPr>
          <p:cNvPr id="13" name="Рисунок 12" descr="164455404.jpg"/>
          <p:cNvPicPr>
            <a:picLocks noChangeAspect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3419872" y="1563638"/>
            <a:ext cx="2735684" cy="2808312"/>
          </a:xfrm>
          <a:prstGeom prst="rect">
            <a:avLst/>
          </a:prstGeom>
        </p:spPr>
      </p:pic>
      <p:pic>
        <p:nvPicPr>
          <p:cNvPr id="9" name="Рисунок 8" descr="8.gif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251520" y="123478"/>
            <a:ext cx="1152128" cy="1056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05979"/>
            <a:ext cx="7211144" cy="781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200151"/>
            <a:ext cx="7499176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Рамка 7"/>
          <p:cNvSpPr/>
          <p:nvPr userDrawn="1"/>
        </p:nvSpPr>
        <p:spPr>
          <a:xfrm>
            <a:off x="0" y="0"/>
            <a:ext cx="9144000" cy="5143500"/>
          </a:xfrm>
          <a:prstGeom prst="frame">
            <a:avLst>
              <a:gd name="adj1" fmla="val 2024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1563638"/>
            <a:ext cx="5688632" cy="1102519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Водичка-водичка»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5979"/>
            <a:ext cx="5328592" cy="709587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/>
              <a:t>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43558"/>
            <a:ext cx="4040188" cy="787599"/>
          </a:xfrm>
        </p:spPr>
        <p:txBody>
          <a:bodyPr>
            <a:norm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Подбор иллюстраций, стихов, потешек,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дидактических игр.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>
          <a:xfrm>
            <a:off x="501386" y="1630362"/>
            <a:ext cx="3951816" cy="302961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843558"/>
            <a:ext cx="3959422" cy="787599"/>
          </a:xfrm>
        </p:spPr>
        <p:txBody>
          <a:bodyPr>
            <a:normAutofit fontScale="47500" lnSpcReduction="2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Консультация </a:t>
            </a: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для родителей. </a:t>
            </a:r>
          </a:p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>
          <a:xfrm>
            <a:off x="4690004" y="1630362"/>
            <a:ext cx="4058460" cy="3029619"/>
          </a:xfrm>
        </p:spPr>
      </p:pic>
    </p:spTree>
    <p:extLst>
      <p:ext uri="{BB962C8B-B14F-4D97-AF65-F5344CB8AC3E}">
        <p14:creationId xmlns:p14="http://schemas.microsoft.com/office/powerpoint/2010/main" val="76657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Изготовление атрибутов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251520" y="1382712"/>
            <a:ext cx="4244280" cy="31332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4648200" y="1382712"/>
            <a:ext cx="4316288" cy="3133254"/>
          </a:xfrm>
        </p:spPr>
      </p:pic>
    </p:spTree>
    <p:extLst>
      <p:ext uri="{BB962C8B-B14F-4D97-AF65-F5344CB8AC3E}">
        <p14:creationId xmlns:p14="http://schemas.microsoft.com/office/powerpoint/2010/main" val="3088183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915566"/>
            <a:ext cx="576064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779663"/>
            <a:ext cx="6552728" cy="2376263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І этап - подготовительный( накопление знаний).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ІІ этап - основной (совместная деятельность детей и воспитателя).</a:t>
            </a:r>
          </a:p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ІІІ этап - заключительный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44617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04787"/>
            <a:ext cx="4896544" cy="87153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Введение детей в игровую ситуацию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чего нужна вода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8" r="242" b="15936"/>
          <a:stretch/>
        </p:blipFill>
        <p:spPr>
          <a:xfrm>
            <a:off x="3131840" y="1203598"/>
            <a:ext cx="4846932" cy="34563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851670"/>
            <a:ext cx="2602631" cy="2160240"/>
          </a:xfrm>
        </p:spPr>
        <p:txBody>
          <a:bodyPr>
            <a:normAutofit/>
          </a:bodyPr>
          <a:lstStyle/>
          <a:p>
            <a:r>
              <a:rPr lang="ru-RU" dirty="0" smtClean="0"/>
              <a:t>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Здравствуйте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мои друзья!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       В гости к вам спешила я,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       Все на свете я полью,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       Всех от жажды я спасу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      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Догадались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вы, друзья,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       Как зовут меня? (вода)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74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1152128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         Откуда </a:t>
            </a:r>
            <a:r>
              <a:rPr lang="ru-RU" sz="3100" b="1" dirty="0">
                <a:latin typeface="Times New Roman" pitchFamily="18" charset="0"/>
                <a:cs typeface="Times New Roman" pitchFamily="18" charset="0"/>
              </a:rPr>
              <a:t>берется вода?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-18022" b="16041"/>
          <a:stretch/>
        </p:blipFill>
        <p:spPr>
          <a:xfrm>
            <a:off x="683568" y="1131590"/>
            <a:ext cx="4320480" cy="32843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5615"/>
          <a:stretch/>
        </p:blipFill>
        <p:spPr>
          <a:xfrm>
            <a:off x="4648200" y="1131590"/>
            <a:ext cx="3641475" cy="3240360"/>
          </a:xfrm>
        </p:spPr>
      </p:pic>
    </p:spTree>
    <p:extLst>
      <p:ext uri="{BB962C8B-B14F-4D97-AF65-F5344CB8AC3E}">
        <p14:creationId xmlns:p14="http://schemas.microsoft.com/office/powerpoint/2010/main" val="290418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05979"/>
            <a:ext cx="4968552" cy="637579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Утренняя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зарядка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43559"/>
            <a:ext cx="4040188" cy="504056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«Надо чисто умываться по утрам и вечерам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1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0"/>
          <a:stretch/>
        </p:blipFill>
        <p:spPr>
          <a:xfrm>
            <a:off x="611560" y="1635646"/>
            <a:ext cx="3672408" cy="295761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07904" y="843559"/>
            <a:ext cx="4978897" cy="57606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</a:p>
          <a:p>
            <a:r>
              <a:rPr lang="ru-RU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7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« Веселые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гуси».</a:t>
            </a:r>
          </a:p>
          <a:p>
            <a:endParaRPr lang="ru-RU" sz="1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>
          <a:xfrm>
            <a:off x="4690004" y="1630362"/>
            <a:ext cx="3951816" cy="2957611"/>
          </a:xfrm>
        </p:spPr>
      </p:pic>
    </p:spTree>
    <p:extLst>
      <p:ext uri="{BB962C8B-B14F-4D97-AF65-F5344CB8AC3E}">
        <p14:creationId xmlns:p14="http://schemas.microsoft.com/office/powerpoint/2010/main" val="3528269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Гимнастика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после сна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4788024" y="987574"/>
            <a:ext cx="4032448" cy="331236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539552" y="987574"/>
            <a:ext cx="4114800" cy="3312368"/>
          </a:xfrm>
        </p:spPr>
      </p:pic>
    </p:spTree>
    <p:extLst>
      <p:ext uri="{BB962C8B-B14F-4D97-AF65-F5344CB8AC3E}">
        <p14:creationId xmlns:p14="http://schemas.microsoft.com/office/powerpoint/2010/main" val="3237369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05979"/>
            <a:ext cx="6203032" cy="857250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«Водичка-вода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6082"/>
          <a:stretch/>
        </p:blipFill>
        <p:spPr>
          <a:xfrm>
            <a:off x="2123728" y="987573"/>
            <a:ext cx="4968552" cy="3633717"/>
          </a:xfrm>
        </p:spPr>
      </p:pic>
    </p:spTree>
    <p:extLst>
      <p:ext uri="{BB962C8B-B14F-4D97-AF65-F5344CB8AC3E}">
        <p14:creationId xmlns:p14="http://schemas.microsoft.com/office/powerpoint/2010/main" val="408762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Пальчиковая гимнастика «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Рыбки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539552" y="1203598"/>
            <a:ext cx="3816424" cy="3205262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03598"/>
            <a:ext cx="4038600" cy="3208064"/>
          </a:xfrm>
        </p:spPr>
      </p:pic>
    </p:spTree>
    <p:extLst>
      <p:ext uri="{BB962C8B-B14F-4D97-AF65-F5344CB8AC3E}">
        <p14:creationId xmlns:p14="http://schemas.microsoft.com/office/powerpoint/2010/main" val="3517493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7211144" cy="781595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Подвижные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43558"/>
            <a:ext cx="6912768" cy="432048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«Солнышко и дождик»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835"/>
          <a:stretch/>
        </p:blipFill>
        <p:spPr>
          <a:xfrm>
            <a:off x="611560" y="1491630"/>
            <a:ext cx="3672408" cy="316835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4644009" y="1491630"/>
            <a:ext cx="72008" cy="72008"/>
          </a:xfrm>
        </p:spPr>
        <p:txBody>
          <a:bodyPr>
            <a:normAutofit fontScale="25000" lnSpcReduction="20000"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81"/>
          <a:stretch/>
        </p:blipFill>
        <p:spPr>
          <a:xfrm>
            <a:off x="4645025" y="1491630"/>
            <a:ext cx="3815407" cy="3168351"/>
          </a:xfrm>
        </p:spPr>
      </p:pic>
    </p:spTree>
    <p:extLst>
      <p:ext uri="{BB962C8B-B14F-4D97-AF65-F5344CB8AC3E}">
        <p14:creationId xmlns:p14="http://schemas.microsoft.com/office/powerpoint/2010/main" val="253987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339502"/>
            <a:ext cx="6048672" cy="723726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Информационная справка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200151"/>
            <a:ext cx="6552728" cy="3171799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Автор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 Халитова Лилия Минегадиевна.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Продолжительность проекта: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Тип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познавательно – исследовательский, групповой.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Участники проекта: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воспитатель, дети 2-3лет, родители.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Срок реализации: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 недели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42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Лужи»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9622"/>
            <a:ext cx="3672408" cy="302895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82712"/>
            <a:ext cx="3812232" cy="3028950"/>
          </a:xfrm>
        </p:spPr>
      </p:pic>
    </p:spTree>
    <p:extLst>
      <p:ext uri="{BB962C8B-B14F-4D97-AF65-F5344CB8AC3E}">
        <p14:creationId xmlns:p14="http://schemas.microsoft.com/office/powerpoint/2010/main" val="34607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                             «Раздувайся пузырь»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4648200" y="1131590"/>
            <a:ext cx="3812232" cy="302433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611560" y="1131590"/>
            <a:ext cx="3672408" cy="3024336"/>
          </a:xfrm>
        </p:spPr>
      </p:pic>
    </p:spTree>
    <p:extLst>
      <p:ext uri="{BB962C8B-B14F-4D97-AF65-F5344CB8AC3E}">
        <p14:creationId xmlns:p14="http://schemas.microsoft.com/office/powerpoint/2010/main" val="3722328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05979"/>
            <a:ext cx="6480720" cy="63757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Чтение художественной литературы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275605"/>
            <a:ext cx="4248472" cy="576065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Барто «Девочка чумазая»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834"/>
          <a:stretch/>
        </p:blipFill>
        <p:spPr>
          <a:xfrm>
            <a:off x="467544" y="1491631"/>
            <a:ext cx="3600400" cy="30963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059583"/>
            <a:ext cx="4041775" cy="360039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«К. И. Чуковский « Мойдодыр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" b="16082"/>
          <a:stretch/>
        </p:blipFill>
        <p:spPr>
          <a:xfrm>
            <a:off x="4716016" y="1477951"/>
            <a:ext cx="3960440" cy="3182032"/>
          </a:xfrm>
        </p:spPr>
      </p:pic>
    </p:spTree>
    <p:extLst>
      <p:ext uri="{BB962C8B-B14F-4D97-AF65-F5344CB8AC3E}">
        <p14:creationId xmlns:p14="http://schemas.microsoft.com/office/powerpoint/2010/main" val="33246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"/>
            <a:ext cx="5760640" cy="91556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Потешка «Ай лады, лады не боимся мы воды»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6306"/>
          <a:stretch/>
        </p:blipFill>
        <p:spPr>
          <a:xfrm>
            <a:off x="3769783" y="1276350"/>
            <a:ext cx="4186593" cy="33836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275606"/>
            <a:ext cx="3008313" cy="331901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Ай, лады, лады, лады,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боимся мы воды!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Чистая водичка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Умоет наше личико,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Вымоет ладошки,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Намочит нас немножко,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Ай, лады, лады, лады,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 боимся мы воды!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Чисто умываемся,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Маме улыбаемся!</a:t>
            </a:r>
          </a:p>
        </p:txBody>
      </p:sp>
    </p:spTree>
    <p:extLst>
      <p:ext uri="{BB962C8B-B14F-4D97-AF65-F5344CB8AC3E}">
        <p14:creationId xmlns:p14="http://schemas.microsoft.com/office/powerpoint/2010/main" val="39466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деятельность: «Развитие речи»</a:t>
            </a:r>
            <a:r>
              <a:rPr lang="ru-RU" sz="16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Тема: «Искупаем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куклу Катю».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19622"/>
            <a:ext cx="3956248" cy="296718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2713"/>
            <a:ext cx="3898776" cy="2924081"/>
          </a:xfrm>
        </p:spPr>
      </p:pic>
    </p:spTree>
    <p:extLst>
      <p:ext uri="{BB962C8B-B14F-4D97-AF65-F5344CB8AC3E}">
        <p14:creationId xmlns:p14="http://schemas.microsoft.com/office/powerpoint/2010/main" val="7910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059582"/>
            <a:ext cx="1800200" cy="72008"/>
          </a:xfrm>
        </p:spPr>
        <p:txBody>
          <a:bodyPr>
            <a:normAutofit fontScale="90000"/>
          </a:bodyPr>
          <a:lstStyle/>
          <a:p>
            <a:pPr algn="l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43559"/>
            <a:ext cx="4038600" cy="33895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843559"/>
            <a:ext cx="4038600" cy="3389510"/>
          </a:xfrm>
        </p:spPr>
      </p:pic>
    </p:spTree>
    <p:extLst>
      <p:ext uri="{BB962C8B-B14F-4D97-AF65-F5344CB8AC3E}">
        <p14:creationId xmlns:p14="http://schemas.microsoft.com/office/powerpoint/2010/main" val="3614401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 по поисково-исследовательской деятельности 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Тема: «Какая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 водичка»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179512" y="1185894"/>
            <a:ext cx="4248472" cy="34020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66"/>
          <a:stretch/>
        </p:blipFill>
        <p:spPr>
          <a:xfrm>
            <a:off x="4716463" y="1203598"/>
            <a:ext cx="4104009" cy="3384376"/>
          </a:xfrm>
        </p:spPr>
      </p:pic>
    </p:spTree>
    <p:extLst>
      <p:ext uri="{BB962C8B-B14F-4D97-AF65-F5344CB8AC3E}">
        <p14:creationId xmlns:p14="http://schemas.microsoft.com/office/powerpoint/2010/main" val="2222976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97187" flipV="1">
            <a:off x="2204187" y="1196224"/>
            <a:ext cx="1080120" cy="207758"/>
          </a:xfrm>
        </p:spPr>
        <p:txBody>
          <a:bodyPr>
            <a:noAutofit/>
          </a:bodyPr>
          <a:lstStyle/>
          <a:p>
            <a:endParaRPr lang="ru-RU" sz="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2"/>
          <a:stretch/>
        </p:blipFill>
        <p:spPr>
          <a:xfrm>
            <a:off x="395536" y="843558"/>
            <a:ext cx="3744416" cy="342577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4644008" y="843558"/>
            <a:ext cx="3960440" cy="3456384"/>
          </a:xfrm>
        </p:spPr>
      </p:pic>
    </p:spTree>
    <p:extLst>
      <p:ext uri="{BB962C8B-B14F-4D97-AF65-F5344CB8AC3E}">
        <p14:creationId xmlns:p14="http://schemas.microsoft.com/office/powerpoint/2010/main" val="2188354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475656" y="1275606"/>
            <a:ext cx="2376264" cy="288032"/>
          </a:xfrm>
        </p:spPr>
        <p:txBody>
          <a:bodyPr>
            <a:normAutofit/>
          </a:bodyPr>
          <a:lstStyle/>
          <a:p>
            <a:pPr algn="l"/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3" r="7743" b="16492"/>
          <a:stretch/>
        </p:blipFill>
        <p:spPr>
          <a:xfrm>
            <a:off x="144000" y="987574"/>
            <a:ext cx="4283984" cy="352839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>
          <a:xfrm>
            <a:off x="4572000" y="987574"/>
            <a:ext cx="4244280" cy="3527202"/>
          </a:xfrm>
        </p:spPr>
      </p:pic>
    </p:spTree>
    <p:extLst>
      <p:ext uri="{BB962C8B-B14F-4D97-AF65-F5344CB8AC3E}">
        <p14:creationId xmlns:p14="http://schemas.microsoft.com/office/powerpoint/2010/main" val="23838546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Наблюдение :«Для чего нашей няне нужна вода».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82712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8271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57361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55526"/>
            <a:ext cx="5256584" cy="507702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71550"/>
            <a:ext cx="7848872" cy="4176464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Приобретение чувственного опыта и познания объектов окружающей действительности начинается с раннего возраста. Ранний возраст - самое благоприятное время для накопления представлений об окружающем мире. Дети  все понимают буквально и ощущения свои сохраняют надолго, а если они эмоционально окрашены, то и на всю жизнь. Для взрослых вода стала настолько привычной, что мы и не думаем, насколько интересной она может быть для ребенка. </a:t>
            </a:r>
          </a:p>
          <a:p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Выбирая тему для проекта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«Водичка-водичка»,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я опиралась на естественный интерес детей к воде и доступность при реализации. Правильное отношение к воде является конечным результатом, и воспитывается оно в совместной со взрослым деятельности, игре. Совместная игра наиболее эффективна, вызывает положительные эмоции у детей. Поэтому формирование у детей элементарных представлений о воде и бережного отношения к воде необходимо начинать с самого раннего возраста. Ребенок по природе своей исследователь. У детей появляется потребность новых впечатлений, любознательности, постоянное стремление узнавать что-то новое для себя. Но в раннем возрасте ребенок не может сам познать мир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только через совместную деятельность взрослого с ребенком. Я хотела дать детям яркие, эмоциональные, 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живые </a:t>
            </a:r>
            <a:r>
              <a:rPr lang="ru-RU" sz="6400" b="1" dirty="0">
                <a:latin typeface="Times New Roman" pitchFamily="18" charset="0"/>
                <a:cs typeface="Times New Roman" pitchFamily="18" charset="0"/>
              </a:rPr>
              <a:t>впечатления для того чтобы стимулировать у них потребность познания окружающего мира.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76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Трудовые поручения: «Как мы поливаем цветочки».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457200" y="1382712"/>
            <a:ext cx="3898776" cy="313325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4648200" y="1382712"/>
            <a:ext cx="4038600" cy="3133254"/>
          </a:xfrm>
        </p:spPr>
      </p:pic>
    </p:spTree>
    <p:extLst>
      <p:ext uri="{BB962C8B-B14F-4D97-AF65-F5344CB8AC3E}">
        <p14:creationId xmlns:p14="http://schemas.microsoft.com/office/powerpoint/2010/main" val="24481533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Игра-эксперимент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«Тонет и не тонет»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539552" y="1301895"/>
            <a:ext cx="72008" cy="45719"/>
          </a:xfrm>
        </p:spPr>
        <p:txBody>
          <a:bodyPr>
            <a:normAutofit fontScale="25000" lnSpcReduction="2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>
          <a:xfrm>
            <a:off x="501386" y="1203598"/>
            <a:ext cx="3951816" cy="3456383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63638"/>
            <a:ext cx="3671390" cy="6751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8"/>
          <a:stretch/>
        </p:blipFill>
        <p:spPr>
          <a:xfrm>
            <a:off x="4572000" y="1203598"/>
            <a:ext cx="4069820" cy="3456384"/>
          </a:xfrm>
        </p:spPr>
      </p:pic>
    </p:spTree>
    <p:extLst>
      <p:ext uri="{BB962C8B-B14F-4D97-AF65-F5344CB8AC3E}">
        <p14:creationId xmlns:p14="http://schemas.microsoft.com/office/powerpoint/2010/main" val="3051820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Игры-забавы с водой «Здравствуй водичка», « Вылови  шарик», «Лужа».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251520" y="1203598"/>
            <a:ext cx="4244280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3"/>
          <a:stretch/>
        </p:blipFill>
        <p:spPr>
          <a:xfrm>
            <a:off x="4648200" y="1203598"/>
            <a:ext cx="4172272" cy="3384376"/>
          </a:xfrm>
        </p:spPr>
      </p:pic>
    </p:spTree>
    <p:extLst>
      <p:ext uri="{BB962C8B-B14F-4D97-AF65-F5344CB8AC3E}">
        <p14:creationId xmlns:p14="http://schemas.microsoft.com/office/powerpoint/2010/main" val="107681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627784" y="987574"/>
            <a:ext cx="864096" cy="144016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5925"/>
          <a:stretch/>
        </p:blipFill>
        <p:spPr>
          <a:xfrm>
            <a:off x="611560" y="763854"/>
            <a:ext cx="3816424" cy="341480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4648200" y="771550"/>
            <a:ext cx="3796284" cy="3384375"/>
          </a:xfrm>
        </p:spPr>
      </p:pic>
    </p:spTree>
    <p:extLst>
      <p:ext uri="{BB962C8B-B14F-4D97-AF65-F5344CB8AC3E}">
        <p14:creationId xmlns:p14="http://schemas.microsoft.com/office/powerpoint/2010/main" val="1769987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Игровая ситуация «Как мы учили Мишутку мыть руки»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0" y="1059582"/>
            <a:ext cx="3903999" cy="324036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059582"/>
            <a:ext cx="3903999" cy="3240360"/>
          </a:xfrm>
        </p:spPr>
      </p:pic>
    </p:spTree>
    <p:extLst>
      <p:ext uri="{BB962C8B-B14F-4D97-AF65-F5344CB8AC3E}">
        <p14:creationId xmlns:p14="http://schemas.microsoft.com/office/powerpoint/2010/main" val="4021917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11510"/>
            <a:ext cx="7211144" cy="57606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Дидактическая игра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«Сухой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бассейн»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4"/>
          <a:stretch/>
        </p:blipFill>
        <p:spPr>
          <a:xfrm>
            <a:off x="251520" y="915566"/>
            <a:ext cx="4244280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"/>
          <a:stretch/>
        </p:blipFill>
        <p:spPr>
          <a:xfrm>
            <a:off x="4648200" y="915566"/>
            <a:ext cx="4244280" cy="3744416"/>
          </a:xfrm>
        </p:spPr>
      </p:pic>
    </p:spTree>
    <p:extLst>
      <p:ext uri="{BB962C8B-B14F-4D97-AF65-F5344CB8AC3E}">
        <p14:creationId xmlns:p14="http://schemas.microsoft.com/office/powerpoint/2010/main" val="3121364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Организованная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образовательная деятельность: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«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Рисование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», «Лепка»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15567"/>
            <a:ext cx="7139136" cy="36004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Морские волны »</a:t>
            </a:r>
            <a:endParaRPr lang="ru-RU" sz="1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-291"/>
          <a:stretch/>
        </p:blipFill>
        <p:spPr>
          <a:xfrm>
            <a:off x="457200" y="1419622"/>
            <a:ext cx="4040188" cy="32403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0072" y="2067694"/>
            <a:ext cx="720080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9623"/>
            <a:ext cx="4041775" cy="3243262"/>
          </a:xfrm>
        </p:spPr>
      </p:pic>
    </p:spTree>
    <p:extLst>
      <p:ext uri="{BB962C8B-B14F-4D97-AF65-F5344CB8AC3E}">
        <p14:creationId xmlns:p14="http://schemas.microsoft.com/office/powerpoint/2010/main" val="262195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763688" y="1063228"/>
            <a:ext cx="2448272" cy="140370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42963"/>
            <a:ext cx="5760640" cy="4131611"/>
          </a:xfrm>
        </p:spPr>
      </p:pic>
    </p:spTree>
    <p:extLst>
      <p:ext uri="{BB962C8B-B14F-4D97-AF65-F5344CB8AC3E}">
        <p14:creationId xmlns:p14="http://schemas.microsoft.com/office/powerpoint/2010/main" val="280499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05979"/>
            <a:ext cx="4248472" cy="56557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«Мыльный пузырь»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277"/>
          <a:stretch/>
        </p:blipFill>
        <p:spPr>
          <a:xfrm>
            <a:off x="323528" y="915566"/>
            <a:ext cx="4172272" cy="352839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6277"/>
          <a:stretch/>
        </p:blipFill>
        <p:spPr>
          <a:xfrm>
            <a:off x="4648200" y="915566"/>
            <a:ext cx="4172272" cy="3528392"/>
          </a:xfrm>
        </p:spPr>
      </p:pic>
    </p:spTree>
    <p:extLst>
      <p:ext uri="{BB962C8B-B14F-4D97-AF65-F5344CB8AC3E}">
        <p14:creationId xmlns:p14="http://schemas.microsoft.com/office/powerpoint/2010/main" val="511921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017508"/>
            <a:ext cx="2016224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46"/>
          <a:stretch/>
        </p:blipFill>
        <p:spPr>
          <a:xfrm>
            <a:off x="1763688" y="627533"/>
            <a:ext cx="5760640" cy="3903741"/>
          </a:xfrm>
        </p:spPr>
      </p:pic>
    </p:spTree>
    <p:extLst>
      <p:ext uri="{BB962C8B-B14F-4D97-AF65-F5344CB8AC3E}">
        <p14:creationId xmlns:p14="http://schemas.microsoft.com/office/powerpoint/2010/main" val="7518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55526"/>
            <a:ext cx="4536504" cy="648071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              Цель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843559"/>
            <a:ext cx="6552728" cy="3816424"/>
          </a:xfrm>
        </p:spPr>
        <p:txBody>
          <a:bodyPr>
            <a:normAutofit/>
          </a:bodyPr>
          <a:lstStyle/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Ознакомление детей со свойствами воды и о различных способах взаимодействия с водой.</a:t>
            </a:r>
          </a:p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Формирование наблюдательности у детей младшего дошкольного возраста через игры и экспериментирования с водой путем создания благоприятной обстановки;</a:t>
            </a:r>
          </a:p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Развитие мелкой моторики;</a:t>
            </a:r>
          </a:p>
          <a:p>
            <a:pPr lvl="0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Обогащение словарного запаса.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667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7494"/>
            <a:ext cx="6552728" cy="72008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Сюжетно-ролевая игра: « Кукла заболела».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35696" y="1419622"/>
            <a:ext cx="2160240" cy="7200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007"/>
          <a:stretch/>
        </p:blipFill>
        <p:spPr>
          <a:xfrm>
            <a:off x="467544" y="987574"/>
            <a:ext cx="4104456" cy="36004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92081" y="1491630"/>
            <a:ext cx="2592287" cy="11978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6007"/>
          <a:stretch/>
        </p:blipFill>
        <p:spPr>
          <a:xfrm>
            <a:off x="4716463" y="987574"/>
            <a:ext cx="4248025" cy="3600400"/>
          </a:xfrm>
        </p:spPr>
      </p:pic>
    </p:spTree>
    <p:extLst>
      <p:ext uri="{BB962C8B-B14F-4D97-AF65-F5344CB8AC3E}">
        <p14:creationId xmlns:p14="http://schemas.microsoft.com/office/powerpoint/2010/main" val="14559923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Развлечение «В стране мыльных пузырей»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1556" b="1353"/>
          <a:stretch/>
        </p:blipFill>
        <p:spPr>
          <a:xfrm>
            <a:off x="457200" y="987574"/>
            <a:ext cx="3826768" cy="36724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08"/>
          <a:stretch/>
        </p:blipFill>
        <p:spPr>
          <a:xfrm>
            <a:off x="4648200" y="987575"/>
            <a:ext cx="3956248" cy="3672407"/>
          </a:xfrm>
        </p:spPr>
      </p:pic>
    </p:spTree>
    <p:extLst>
      <p:ext uri="{BB962C8B-B14F-4D97-AF65-F5344CB8AC3E}">
        <p14:creationId xmlns:p14="http://schemas.microsoft.com/office/powerpoint/2010/main" val="3726519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2267744" y="1013862"/>
            <a:ext cx="1656184" cy="45719"/>
          </a:xfrm>
        </p:spPr>
        <p:txBody>
          <a:bodyPr>
            <a:normAutofit fontScale="90000"/>
          </a:bodyPr>
          <a:lstStyle/>
          <a:p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768" b="16506"/>
          <a:stretch/>
        </p:blipFill>
        <p:spPr>
          <a:xfrm>
            <a:off x="1890978" y="842963"/>
            <a:ext cx="5633350" cy="3545472"/>
          </a:xfrm>
        </p:spPr>
      </p:pic>
    </p:spTree>
    <p:extLst>
      <p:ext uri="{BB962C8B-B14F-4D97-AF65-F5344CB8AC3E}">
        <p14:creationId xmlns:p14="http://schemas.microsoft.com/office/powerpoint/2010/main" val="1244642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11510"/>
            <a:ext cx="6480720" cy="432048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Выводы: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 время проведения проекта «Водичка, водичка» дети всесторонне исследовали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воду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экспериментальной зоне, все дети с большим интересом проявляли активность при проведении опытов, делали выводы. В ходе проекта у детей возник интерес к творческой, познавательной деятельности; сформирован ряд навыков, дети приобрели и закрепили элементарные знания о воде. Во время проекта малыши заметно сблизились друг с другом, активизировалась речь, у детей развились наблюдательность, внимание, научились элементарному сравнению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холодная </a:t>
            </a:r>
            <a:r>
              <a:rPr lang="ru-RU" sz="1800" b="1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тёплая.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Таким образом, проделанная в ходе проекта работа, дала положительный результат, не только в познавательном, речевом, но и в социально – коммуникативном развитии детей; а так же, способствовала возникновению интереса и желания у родителей принять участие в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проекте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562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49492"/>
            <a:ext cx="6779096" cy="4266474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3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843558"/>
            <a:ext cx="5904656" cy="21967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43558"/>
            <a:ext cx="7848872" cy="4032448"/>
          </a:xfrm>
        </p:spPr>
        <p:txBody>
          <a:bodyPr>
            <a:normAutofit fontScale="92500"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дать представление об использовании воды по назначению в быту (пить; мыть руки, игрушки; поливать растения т.д.);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вызывать у детей познавательный интерес при проведении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организованной образовательной деятельности, наблюдений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исследований; 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воспитывать бережное  отношение к воде и аккуратность при работе с водой;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развивать коммуникативные способности, кругозор, логическое мышление у детей через совместное речевое творчество, чтение художественной литературы, дидактические игры, опыты;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воспитывать у детей дружеские отношения и умения совместно работать в коллективе ,побуждать обращаться к взрослым с вопросами;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поощрять стремление находить пути решения в различных ситуациях.</a:t>
            </a:r>
          </a:p>
        </p:txBody>
      </p:sp>
    </p:spTree>
    <p:extLst>
      <p:ext uri="{BB962C8B-B14F-4D97-AF65-F5344CB8AC3E}">
        <p14:creationId xmlns:p14="http://schemas.microsoft.com/office/powerpoint/2010/main" val="37314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627534"/>
            <a:ext cx="5400600" cy="64807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Формы работы: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347614"/>
            <a:ext cx="6624736" cy="3528392"/>
          </a:xfrm>
        </p:spPr>
        <p:txBody>
          <a:bodyPr>
            <a:normAutofit/>
          </a:bodyPr>
          <a:lstStyle/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Опытно-исследовательская деятельность;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Игровая деятельность(сюжетно-ролевые игры, дидактические игры)</a:t>
            </a:r>
          </a:p>
          <a:p>
            <a:pPr lvl="0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ОД-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познавательное развитие, речевое развитие, социально- коммуникативное развитие, художественно –эстетическое развитие , физическое развитие.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325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7494"/>
            <a:ext cx="6264696" cy="648072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 проекта по образовательным областям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71550"/>
            <a:ext cx="7848872" cy="4104456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Художественное – эстетическое развитие: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начальные навыки детского творчества.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Прививать детям эстетический вкус ко всему красивому, что нас окружает.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Стимулировать интерес к играм с водой.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элементарные исследовательские умения.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Социально – коммуникативное развитие: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стремление общаться со сверстниками в процессе игровой деятельности;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Развивать умение общаться со взрослыми, отвечать на вопросы.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Речевое развитие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Предоставить детям возможность договаривать слова, фразы при чтении знакомых стихотворений, потешек.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Формировать умения отвечать на простейшие вопросы, вести диалог со взрослым.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Сохранять и укреплять здоровье детей. Развивать двигательную активность, мелкую моторику пальцев рук.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13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23479"/>
            <a:ext cx="5400600" cy="36003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Этапы проекта: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11510"/>
            <a:ext cx="8424936" cy="45365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Подготовительный этап</a:t>
            </a:r>
          </a:p>
          <a:p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Изучение литературы по теме.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Подбор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иллюстраций, стихов, потешек, дидактических игр, опытов и экспериментов и т.д. 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Консультация для родителей. 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Подбор наглядно – дидактического пособия, демонстрационный материал.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Подготовить консультацию для родителей «Игры с водой».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Введение детей в игровую ситуацию («Для чего нужна вода»). </a:t>
            </a:r>
          </a:p>
          <a:p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Познакомить детей с водой. 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Для чего нужна вода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-А какая вода? ( прозрачная, без запаха, без вкуса).</a:t>
            </a:r>
          </a:p>
          <a:p>
            <a:pPr marL="0" indent="0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-Откуда берется вода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r>
              <a:rPr lang="ru-RU" sz="19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  <a:p>
            <a:pPr marL="0" indent="0">
              <a:buNone/>
            </a:pPr>
            <a:r>
              <a:rPr lang="ru-RU" sz="1500" b="1" u="sng" dirty="0">
                <a:latin typeface="Times New Roman" pitchFamily="18" charset="0"/>
                <a:cs typeface="Times New Roman" pitchFamily="18" charset="0"/>
              </a:rPr>
              <a:t>1.Физическое развитие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fontAlgn="base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Утренняя зарядка: «Надо чисто умываться по утрам и вечерам!»,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Веселые гуси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fontAlgn="base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Гимнастика после сна: «Дождик», «Просыпающиеся котята».</a:t>
            </a:r>
          </a:p>
          <a:p>
            <a:pPr marL="0" indent="0" fontAlgn="base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Пальчиковая гимнастика: «Водичка-вода», «Рыбки».</a:t>
            </a:r>
          </a:p>
          <a:p>
            <a:pPr marL="0" indent="0" fontAlgn="base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Подвижные игры: «Солнышко и дождик»,  «Лужи»,  «Раздувайся пузырь».</a:t>
            </a:r>
          </a:p>
          <a:p>
            <a:pPr marL="0" indent="0" fontAlgn="base">
              <a:buNone/>
            </a:pPr>
            <a:r>
              <a:rPr lang="ru-RU" sz="1500" b="1" u="sng" dirty="0" smtClean="0">
                <a:latin typeface="Times New Roman" pitchFamily="18" charset="0"/>
                <a:cs typeface="Times New Roman" pitchFamily="18" charset="0"/>
              </a:rPr>
              <a:t>2.Речевое развитие</a:t>
            </a:r>
          </a:p>
          <a:p>
            <a:pPr marL="0" indent="0" fontAlgn="base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«К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. И. Чуковский «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Мойдодыр» А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. Барто «Девочка чумазая»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Потешки: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« Водичка, водичка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»,«Теплою водою»,« 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Ай лады , лады не боимся мы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воды ». 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Заучивание потешек про воду.</a:t>
            </a:r>
          </a:p>
          <a:p>
            <a:endParaRPr lang="ru-RU" sz="1200" b="1" u="sng" dirty="0" smtClean="0"/>
          </a:p>
          <a:p>
            <a:endParaRPr lang="ru-RU" sz="1200" dirty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u="sng" dirty="0" smtClean="0"/>
          </a:p>
          <a:p>
            <a:pPr marL="0" indent="0">
              <a:buNone/>
            </a:pP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6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7272808" cy="4948014"/>
          </a:xfrm>
        </p:spPr>
        <p:txBody>
          <a:bodyPr>
            <a:normAutofit/>
          </a:bodyPr>
          <a:lstStyle/>
          <a:p>
            <a:pPr algn="l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деятельность: «Развитие речи»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 Тема: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«Искупаем куклу Катю».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3.Познавательное развитие</a:t>
            </a:r>
            <a:b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Беседа на тему: «Вода вокруг нас », «Без воды нет жизни»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 по поисково-исследовательской деятельности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Тема: «Какая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ты водичка»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Наблюдение :«Для чего нашей няне нужна вода».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Трудовые поручения: «Как мы поливаем цветочки».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Серия игр с водой. Дидактическая игра « Сухой бассейн».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4.Художественно –эстетическое развитие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деятельность: «Рисование»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Тема: «Морские волны »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«Лепка»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Тема: «Мыльный пузырь»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Музыка: Слушанье шум прибоя, шуршание ручья, шум дождя.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5. Социально-коммуникативное развитие</a:t>
            </a:r>
            <a:b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Сюжетно-ролевая игра: « Кукла заболела».</a:t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Заключительный этап.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Развлечение «В стране мыльных пузырей»</a:t>
            </a:r>
            <a:r>
              <a:rPr lang="ru-RU" sz="1200" b="1" u="sng" dirty="0" smtClean="0"/>
              <a:t/>
            </a:r>
            <a:br>
              <a:rPr lang="ru-RU" sz="1200" b="1" u="sng" dirty="0" smtClean="0"/>
            </a:br>
            <a:r>
              <a:rPr lang="ru-RU" sz="1200" b="1" u="sng" dirty="0" smtClean="0"/>
              <a:t/>
            </a:r>
            <a:br>
              <a:rPr lang="ru-RU" sz="1200" b="1" u="sng" dirty="0" smtClean="0"/>
            </a:br>
            <a:endParaRPr lang="ru-RU" sz="1200" u="sng" dirty="0"/>
          </a:p>
        </p:txBody>
      </p:sp>
    </p:spTree>
    <p:extLst>
      <p:ext uri="{BB962C8B-B14F-4D97-AF65-F5344CB8AC3E}">
        <p14:creationId xmlns:p14="http://schemas.microsoft.com/office/powerpoint/2010/main" val="213473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1135</Words>
  <Application>Microsoft Office PowerPoint</Application>
  <PresentationFormat>Экран (16:9)</PresentationFormat>
  <Paragraphs>124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ПРОЕКТНАЯ ДЕЯТЕЛЬНОСТЬ</vt:lpstr>
      <vt:lpstr>                   Информационная справка </vt:lpstr>
      <vt:lpstr>Актуальность темы проекта: </vt:lpstr>
      <vt:lpstr>               Цель проекта:        </vt:lpstr>
      <vt:lpstr>Задачи проекта:  </vt:lpstr>
      <vt:lpstr>Формы работы:</vt:lpstr>
      <vt:lpstr>Задачи проекта по образовательным областям </vt:lpstr>
      <vt:lpstr>Этапы проекта:</vt:lpstr>
      <vt:lpstr>Организованная образовательная деятельность: «Развитие речи»  Тема:«Искупаем куклу Катю».  3.Познавательное развитие Беседа на тему: «Вода вокруг нас », «Без воды нет жизни» Организованная образовательная деятельность по поисково-исследовательской деятельности   Тема: «Какая ты водичка»  Наблюдение :«Для чего нашей няне нужна вода». Трудовые поручения: «Как мы поливаем цветочки». Серия игр с водой. Дидактическая игра « Сухой бассейн».  4.Художественно –эстетическое развитие Организованная образовательная деятельность: «Рисование» Тема: «Морские волны » Организованная образовательная деятельность: «Лепка» Тема: «Мыльный пузырь» Музыка: Слушанье шум прибоя, шуршание ручья, шум дождя.  5. Социально-коммуникативное развитие Сюжетно-ролевая игра: « Кукла заболела». Заключительный этап.  Развлечение «В стране мыльных пузырей»  </vt:lpstr>
      <vt:lpstr>                           Подготовительный этап</vt:lpstr>
      <vt:lpstr>                   Изготовление атрибутов</vt:lpstr>
      <vt:lpstr>Этапы реализации проекта:</vt:lpstr>
      <vt:lpstr>Введение детей в игровую ситуацию            «Для чего нужна вода»</vt:lpstr>
      <vt:lpstr>           Откуда берется вода? </vt:lpstr>
      <vt:lpstr>Утренняя зарядка</vt:lpstr>
      <vt:lpstr>                    Гимнастика после сна</vt:lpstr>
      <vt:lpstr>Пальчиковая гимнастика «Водичка-вода» </vt:lpstr>
      <vt:lpstr>                                             Пальчиковая гимнастика «Рыбки» </vt:lpstr>
      <vt:lpstr>                         Подвижные игры</vt:lpstr>
      <vt:lpstr>                                                      «Лужи»</vt:lpstr>
      <vt:lpstr>                                        «Раздувайся пузырь»</vt:lpstr>
      <vt:lpstr>             Чтение художественной литературы</vt:lpstr>
      <vt:lpstr>Потешка «Ай лады, лады не боимся мы воды»</vt:lpstr>
      <vt:lpstr>Организованная образовательная деятельность: «Развитие речи»                                 Тема: «Искупаем куклу Катю».</vt:lpstr>
      <vt:lpstr>Презентация PowerPoint</vt:lpstr>
      <vt:lpstr>Организованная образовательная деятельность по поисково-исследовательской деятельности  Тема: «Какая ты водичка»</vt:lpstr>
      <vt:lpstr>Презентация PowerPoint</vt:lpstr>
      <vt:lpstr>Презентация PowerPoint</vt:lpstr>
      <vt:lpstr>Наблюдение :«Для чего нашей няне нужна вода».</vt:lpstr>
      <vt:lpstr>Трудовые поручения: «Как мы поливаем цветочки».</vt:lpstr>
      <vt:lpstr>Игра-эксперимент «Тонет и не тонет»</vt:lpstr>
      <vt:lpstr>Игры-забавы с водой «Здравствуй водичка», « Вылови  шарик», «Лужа».</vt:lpstr>
      <vt:lpstr>Презентация PowerPoint</vt:lpstr>
      <vt:lpstr>Игровая ситуация «Как мы учили Мишутку мыть руки»</vt:lpstr>
      <vt:lpstr>         Дидактическая игра «Сухой бассейн»   </vt:lpstr>
      <vt:lpstr>         Организованная образовательная деятельность:                                          «Рисование», «Лепка»</vt:lpstr>
      <vt:lpstr>Презентация PowerPoint</vt:lpstr>
      <vt:lpstr>«Мыльный пузырь»</vt:lpstr>
      <vt:lpstr>Презентация PowerPoint</vt:lpstr>
      <vt:lpstr>Сюжетно-ролевая игра: « Кукла заболела».</vt:lpstr>
      <vt:lpstr>              Развлечение «В стране мыльных пузырей»</vt:lpstr>
      <vt:lpstr>Презентация PowerPoint</vt:lpstr>
      <vt:lpstr>Выводы: Во время проведения проекта «Водичка, водичка» дети всесторонне исследовали воду. В экспериментальной зоне, все дети с большим интересом проявляли активность при проведении опытов, делали выводы. В ходе проекта у детей возник интерес к творческой, познавательной деятельности; сформирован ряд навыков, дети приобрели и закрепили элементарные знания о воде. Во время проекта малыши заметно сблизились друг с другом, активизировалась речь, у детей развились наблюдательность, внимание, научились элементарному сравнению холодная – тёплая. Таким образом, проделанная в ходе проекта работа, дала положительный результат, не только в познавательном, речевом, но и в социально – коммуникативном развитии детей; а так же, способствовала возникновению интереса и желания у родителей принять участие в проекте.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Капелька</dc:title>
  <dc:subject>Шаблон</dc:subject>
  <dc:creator>Бейгул Ольга Куприяновна</dc:creator>
  <cp:lastModifiedBy>User</cp:lastModifiedBy>
  <cp:revision>84</cp:revision>
  <dcterms:created xsi:type="dcterms:W3CDTF">2017-06-16T18:39:52Z</dcterms:created>
  <dcterms:modified xsi:type="dcterms:W3CDTF">2019-04-03T17:12:34Z</dcterms:modified>
</cp:coreProperties>
</file>